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4"/>
  </p:notesMasterIdLst>
  <p:sldIdLst>
    <p:sldId id="258" r:id="rId5"/>
    <p:sldId id="282" r:id="rId6"/>
    <p:sldId id="284" r:id="rId7"/>
    <p:sldId id="269" r:id="rId8"/>
    <p:sldId id="270" r:id="rId9"/>
    <p:sldId id="267" r:id="rId10"/>
    <p:sldId id="265" r:id="rId11"/>
    <p:sldId id="263" r:id="rId12"/>
    <p:sldId id="277" r:id="rId13"/>
    <p:sldId id="264" r:id="rId14"/>
    <p:sldId id="260" r:id="rId15"/>
    <p:sldId id="276" r:id="rId16"/>
    <p:sldId id="262" r:id="rId17"/>
    <p:sldId id="271" r:id="rId18"/>
    <p:sldId id="272" r:id="rId19"/>
    <p:sldId id="281" r:id="rId20"/>
    <p:sldId id="278" r:id="rId21"/>
    <p:sldId id="268" r:id="rId22"/>
    <p:sldId id="280" r:id="rId23"/>
  </p:sldIdLst>
  <p:sldSz cx="12192000" cy="6858000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9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9E75F7-DAE6-4E5D-8A55-F6D90D46A6F6}" type="datetimeFigureOut">
              <a:rPr lang="he-IL"/>
              <a:pPr>
                <a:defRPr/>
              </a:pPr>
              <a:t>כ'/אלול/תשע"ט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36EF69-A0C2-4F4B-92B7-0D0B3A91EB4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8516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251374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he-IL" altLang="he-IL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E0C6CD-707D-458F-A46B-4148F2D3D2C7}" type="slidenum">
              <a:rPr lang="en-US" alt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0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he-IL" dirty="0"/>
              <a:t>Number of servo’s per application comparing to number of controllers = revenue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he-IL" sz="1200" dirty="0">
                <a:solidFill>
                  <a:srgbClr val="000000"/>
                </a:solidFill>
              </a:rPr>
              <a:t>Designed for Unitronics’</a:t>
            </a:r>
            <a:br>
              <a:rPr lang="en-US" altLang="he-IL" sz="1200" dirty="0">
                <a:solidFill>
                  <a:srgbClr val="000000"/>
                </a:solidFill>
              </a:rPr>
            </a:br>
            <a:r>
              <a:rPr lang="en-US" altLang="he-IL" sz="1200" dirty="0">
                <a:solidFill>
                  <a:srgbClr val="000000"/>
                </a:solidFill>
              </a:rPr>
              <a:t>vertical solution over </a:t>
            </a:r>
            <a:r>
              <a:rPr lang="en-US" altLang="he-IL" sz="1200" dirty="0" err="1">
                <a:solidFill>
                  <a:srgbClr val="000000"/>
                </a:solidFill>
              </a:rPr>
              <a:t>CANOpen</a:t>
            </a:r>
            <a:endParaRPr lang="en-US" altLang="he-IL" sz="12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he-IL" sz="1200" dirty="0" err="1">
                <a:solidFill>
                  <a:srgbClr val="000000"/>
                </a:solidFill>
              </a:rPr>
              <a:t>EtherCat</a:t>
            </a:r>
            <a:r>
              <a:rPr lang="en-US" altLang="he-IL" sz="1200" dirty="0">
                <a:solidFill>
                  <a:srgbClr val="000000"/>
                </a:solidFill>
              </a:rPr>
              <a:t> will be available soon </a:t>
            </a:r>
          </a:p>
          <a:p>
            <a:pPr>
              <a:spcBef>
                <a:spcPct val="0"/>
              </a:spcBef>
            </a:pPr>
            <a:endParaRPr lang="en-US" altLang="he-IL" dirty="0"/>
          </a:p>
          <a:p>
            <a:pPr>
              <a:spcBef>
                <a:spcPct val="0"/>
              </a:spcBef>
            </a:pPr>
            <a:endParaRPr lang="he-IL" altLang="he-IL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FA5942-68BC-4F06-88FE-54D483E46381}" type="slidenum">
              <a:rPr lang="he-IL" alt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520361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Unit conversion (up to 3 actuators)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Controlling the mechanical restrictions and limitations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Minimize errors</a:t>
            </a:r>
            <a:endParaRPr lang="he-I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6EF69-A0C2-4F4B-92B7-0D0B3A91EB4F}" type="slidenum">
              <a:rPr lang="he-IL" smtClean="0"/>
              <a:pPr>
                <a:defRPr/>
              </a:pPr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228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0"/>
            <a:r>
              <a:rPr lang="en-US" dirty="0"/>
              <a:t>Set Axis Parameters</a:t>
            </a:r>
          </a:p>
          <a:p>
            <a:pPr algn="ctr" rtl="0"/>
            <a:r>
              <a:rPr lang="en-US" dirty="0"/>
              <a:t>Execute Movements </a:t>
            </a:r>
          </a:p>
          <a:p>
            <a:pPr algn="ctr" rtl="0"/>
            <a:r>
              <a:rPr lang="en-US" dirty="0"/>
              <a:t>Monitor Axis behavior</a:t>
            </a:r>
            <a:endParaRPr lang="he-I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6EF69-A0C2-4F4B-92B7-0D0B3A91EB4F}" type="slidenum">
              <a:rPr lang="he-IL" smtClean="0"/>
              <a:pPr>
                <a:defRPr/>
              </a:pPr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5669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6EF69-A0C2-4F4B-92B7-0D0B3A91EB4F}" type="slidenum">
              <a:rPr lang="he-IL" smtClean="0"/>
              <a:pPr>
                <a:defRPr/>
              </a:pPr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7203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he-IL"/>
              <a:t>No second chance for first impression.</a:t>
            </a:r>
          </a:p>
          <a:p>
            <a:pPr>
              <a:spcBef>
                <a:spcPct val="0"/>
              </a:spcBef>
            </a:pPr>
            <a:r>
              <a:rPr lang="en-US" altLang="he-IL"/>
              <a:t>Don’t offer this solution for complex applications</a:t>
            </a:r>
            <a:endParaRPr lang="he-IL" altLang="he-IL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DE059D-1250-4D57-8E32-A6873540B72D}" type="slidenum">
              <a:rPr lang="he-IL" alt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584272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ea typeface="Calibri" panose="020F0502020204030204" pitchFamily="34" charset="0"/>
                <a:cs typeface="Arial" panose="020B0604020202020204" pitchFamily="34" charset="0"/>
              </a:rPr>
              <a:t>One Software - </a:t>
            </a:r>
            <a:r>
              <a:rPr lang="en-US" sz="1200" dirty="0">
                <a:ea typeface="Calibri" panose="020F0502020204030204" pitchFamily="34" charset="0"/>
                <a:cs typeface="HelveticaLTStd-Cond"/>
              </a:rPr>
              <a:t>for system design, axis configuration, components tuning</a:t>
            </a:r>
            <a:r>
              <a:rPr lang="en-US" sz="1200" dirty="0"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200" dirty="0">
                <a:ea typeface="Calibri" panose="020F0502020204030204" pitchFamily="34" charset="0"/>
                <a:cs typeface="HelveticaLTStd-Cond"/>
              </a:rPr>
              <a:t> and to program it </a:t>
            </a:r>
            <a:r>
              <a:rPr lang="en-US" sz="1200" dirty="0"/>
              <a:t>all: </a:t>
            </a:r>
            <a:br>
              <a:rPr lang="en-US" sz="1200" dirty="0"/>
            </a:br>
            <a:r>
              <a:rPr lang="en-US" sz="1200" dirty="0"/>
              <a:t>PLC, HMI, Servo, VFD, and I/O</a:t>
            </a:r>
          </a:p>
          <a:p>
            <a:pPr eaLnBrk="1" fontAlgn="auto" hangingPunct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200" b="1" dirty="0"/>
              <a:t>Automatic </a:t>
            </a:r>
            <a:r>
              <a:rPr lang="en-US" sz="1200" dirty="0"/>
              <a:t>communication setup: absolutely seamless</a:t>
            </a:r>
            <a:endParaRPr lang="en-US" sz="1200" dirty="0">
              <a:ea typeface="Calibri" panose="020F0502020204030204" pitchFamily="34" charset="0"/>
              <a:cs typeface="HelveticaLTStd-Cond"/>
            </a:endParaRPr>
          </a:p>
          <a:p>
            <a:pPr eaLnBrk="1" fontAlgn="auto" hangingPunct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ea typeface="Calibri" panose="020F0502020204030204" pitchFamily="34" charset="0"/>
                <a:cs typeface="Arial" panose="020B0604020202020204" pitchFamily="34" charset="0"/>
              </a:rPr>
              <a:t>Saves Time </a:t>
            </a:r>
            <a:r>
              <a:rPr lang="en-US" sz="1200" b="1" dirty="0">
                <a:ea typeface="Calibri" panose="020F0502020204030204" pitchFamily="34" charset="0"/>
                <a:cs typeface="HelveticaLTStd-BoldCond"/>
              </a:rPr>
              <a:t>–</a:t>
            </a:r>
            <a:r>
              <a:rPr lang="en-US" sz="12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a typeface="Calibri" panose="020F0502020204030204" pitchFamily="34" charset="0"/>
                <a:cs typeface="HelveticaLTStd-Cond"/>
              </a:rPr>
              <a:t>short learning curve, plug &amp; play integration</a:t>
            </a:r>
          </a:p>
          <a:p>
            <a:pPr eaLnBrk="1" fontAlgn="auto" hangingPunct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ea typeface="Calibri" panose="020F0502020204030204" pitchFamily="34" charset="0"/>
                <a:cs typeface="Arial" panose="020B0604020202020204" pitchFamily="34" charset="0"/>
              </a:rPr>
              <a:t>Hiding complexity </a:t>
            </a:r>
            <a:r>
              <a:rPr lang="en-US" sz="1200" b="1" dirty="0">
                <a:ea typeface="Calibri" panose="020F0502020204030204" pitchFamily="34" charset="0"/>
                <a:cs typeface="HelveticaLTStd-BoldCond"/>
              </a:rPr>
              <a:t>–</a:t>
            </a:r>
            <a:r>
              <a:rPr lang="en-US" sz="1200" dirty="0">
                <a:ea typeface="Calibri" panose="020F0502020204030204" pitchFamily="34" charset="0"/>
                <a:cs typeface="HelveticaLTStd-Cond"/>
              </a:rPr>
              <a:t> configuring only what’s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6EF69-A0C2-4F4B-92B7-0D0B3A91EB4F}" type="slidenum">
              <a:rPr lang="he-IL" smtClean="0"/>
              <a:pPr>
                <a:defRPr/>
              </a:pPr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380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BC08-E002-4CE8-A8F6-F3CFD7E738CF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D1D614-D6AF-4A60-ABD3-FDCF1F340188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855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49E21-281C-46E7-831B-A02D63C882CE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F6D5B5-6911-4767-BFC2-1868D3722C3D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4556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5C80E-D95B-4F4D-9CD0-98C8F0ADC1CA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89131A-B5AB-4F34-9973-A116A2118E90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984191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DAAF-86BF-4D6A-91C2-3929D416BA78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26D0D5-39E7-4B52-B32C-4334A6CF6B6E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1345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6DD33-14EB-4823-9C97-60D626ACC467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C99B91-041D-4985-9F1C-89D6EC5E925A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61221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C0675-C31C-44E6-9040-8F3018DB7DAE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72EC11-1A15-45DC-8EFE-FE8DD93BCE06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929812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83B7-0798-4491-AD47-4908CB070E7D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F789A0-1531-4AA8-8D02-A5494B100AB3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63715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297DA-995F-421C-9E1B-5944B20C0452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E39511-1568-4F6B-AC6D-2A66E0D6EDC9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956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4AF1-0233-46D2-889B-4779EBC84750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7ACF66-5770-4547-89C9-E8F8D5029A71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3529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1EE79-7413-4F86-BCA7-F6B3B5F800DA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6D2660-B028-4CF8-ACEA-27E46A200B00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78114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2E66-D959-47B8-8FE8-12F59AE8E754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6A5724-522F-4916-978D-F59A540427B3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6713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49DF-2A37-49AC-B397-9633759A2237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7B3527-D211-40A0-AE0A-D42483708A84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80169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0D91-9357-46F7-B4D5-3CAD25D39392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E1775D-8593-421A-B2C3-D969249629BA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40706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C4B8-CE07-4AFD-ABF4-0F50544D9E2A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96D0DA-688F-40F9-B13C-2E920C121AB0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187355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3FC0D-6A20-4557-AF46-ADAC61E46701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65F7D7-4062-42D5-B814-570AA60C9A05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3193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D23CE-6842-48E9-80EC-91E516694C59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C55970-CEFE-495F-B1AE-8466AEC7FDA0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59297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D393-1711-4F02-9753-511BE361AA1B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78A959-850B-41B0-B7C5-003AB41E84DE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88856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EE1AB-7541-460C-9EE9-77BD549FC2C0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8FFD24-9B1D-4CBA-9367-B14AE098B1FE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998010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4969-A91B-4739-9365-AE6F8272899F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BFBB04-40C5-4940-8904-E91EF371E246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921026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79495-60C7-4366-81A9-D4451BF4AC0D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5D7A69-F047-4E07-886D-3703A81B9E36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64900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78D92-CD79-4E15-A665-4AEA1730BECB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5F9194-B9F8-4E7B-A333-1E6FF4D62404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264321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80A23-73BE-43B3-8C56-9E3B606E38F9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8E9105-21F2-441A-9060-84C5661A0501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4054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9870-82BD-40DA-8188-B82BAC57C691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9425AB-9334-4724-A7C3-11721B1D8128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88568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23968-00B9-4B95-A7BE-36AF5593B376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BA323D-B5F6-4063-88A7-8B1495B101DD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91187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6B13F-3B0F-46E2-9A52-EF7869D4E930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AD3D5B-0624-4801-90FE-81A84FBE920E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990450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4994A-BFA1-4BD8-BE9B-9B1B1EEBE92D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40BB9A-C085-4F03-9187-9B3D0DE9ECAB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754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8328-0B01-4319-A2B5-D360C7676F43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D7E49A-2084-4181-9247-60E9F6D84F78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232020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6216-93F7-449C-866B-A77F7B140E2D}" type="datetimeFigureOut">
              <a:rPr lang="he-IL"/>
              <a:pPr>
                <a:defRPr/>
              </a:pPr>
              <a:t>כ'/אלול/תשע"ט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93CBC2-8B61-4AE8-AB44-895C4F55A97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9138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12C48-4DAE-4657-9CED-7400E1C2C360}" type="datetimeFigureOut">
              <a:rPr lang="he-IL"/>
              <a:pPr>
                <a:defRPr/>
              </a:pPr>
              <a:t>כ'/אלול/תשע"ט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5A766F-D8A8-4633-A1F1-9AFC5B2A277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2252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723D-8289-4F7E-B1B3-BC652540C855}" type="datetimeFigureOut">
              <a:rPr lang="he-IL"/>
              <a:pPr>
                <a:defRPr/>
              </a:pPr>
              <a:t>כ'/אלול/תשע"ט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113216-CC39-4BCA-9F52-5857D7BBE74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18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B3465-FED9-46E2-AAD7-D72D88AB2B14}" type="datetimeFigureOut">
              <a:rPr lang="he-IL"/>
              <a:pPr>
                <a:defRPr/>
              </a:pPr>
              <a:t>כ'/אלול/תשע"ט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08A17A-B861-430D-AA2F-2839F4E78D7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6891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9F572-0D6F-4F0D-8150-5D69DC26A0F7}" type="datetimeFigureOut">
              <a:rPr lang="he-IL"/>
              <a:pPr>
                <a:defRPr/>
              </a:pPr>
              <a:t>כ'/אלול/תשע"ט</a:t>
            </a:fld>
            <a:endParaRPr lang="he-I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053AF3-8EBB-4A3B-B642-9065BE50FC4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4693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DE5D-84BA-464B-BD69-0807A4348684}" type="datetimeFigureOut">
              <a:rPr lang="he-IL"/>
              <a:pPr>
                <a:defRPr/>
              </a:pPr>
              <a:t>כ'/אלול/תשע"ט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1A6898-B8C7-4BE8-A715-6A027B039EE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872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3C1CA-2274-4DD4-B38D-2FCC9E7D4CCA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3D65BF-4073-442E-95B0-ECFAC781211B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618438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5F040-3CCA-4C0E-9EBF-C63E6AE38F4F}" type="datetimeFigureOut">
              <a:rPr lang="he-IL"/>
              <a:pPr>
                <a:defRPr/>
              </a:pPr>
              <a:t>כ'/אלול/תשע"ט</a:t>
            </a:fld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8485E2-4476-4450-B1ED-6006A0F9DA8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2493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F91CE-A461-48EF-91A4-57DF67943A58}" type="datetimeFigureOut">
              <a:rPr lang="he-IL"/>
              <a:pPr>
                <a:defRPr/>
              </a:pPr>
              <a:t>כ'/אלול/תשע"ט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15875B-1D48-4A7D-8DD9-226D53F57F0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3276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FFDF8-81E9-4A5F-B1AB-C82D1358553C}" type="datetimeFigureOut">
              <a:rPr lang="he-IL"/>
              <a:pPr>
                <a:defRPr/>
              </a:pPr>
              <a:t>כ'/אלול/תשע"ט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4576F7-90D6-4F8D-919D-AAE920EBBAC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9191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A8A1-FDE0-47B9-A5ED-AEB1E3803CA9}" type="datetimeFigureOut">
              <a:rPr lang="he-IL"/>
              <a:pPr>
                <a:defRPr/>
              </a:pPr>
              <a:t>כ'/אלול/תשע"ט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FBD983-4CD1-4CBA-9EE1-A6004A30A12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9488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C224-B7DD-4865-B573-6A00502A2750}" type="datetimeFigureOut">
              <a:rPr lang="he-IL"/>
              <a:pPr>
                <a:defRPr/>
              </a:pPr>
              <a:t>כ'/אלול/תשע"ט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12DE5A-A2F0-4EA5-8772-728E8B13A1E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242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445C-D427-4AB9-8A2D-F5B96B6A4C05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76A572-4B0F-4D1E-AEDD-2D73881E95CB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0245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305F-8C0E-4020-8559-D04F835A0912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C33646-FE7E-43D4-B199-73196983E1DC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8568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BFC06-51F8-4925-827F-1C0400DCDB66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2ED7A7-E636-40C5-B865-BA81249FFCF9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0506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1DBF4-2A72-4633-819B-F22E2D4975E2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E39B96-0A31-4EDB-81E6-8ECCAB2195F3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25719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369FB-6AA9-44FF-805F-F766152042D6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250EF3-5BBC-4B25-9EC6-E578DC33F5BB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3051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0B91FD-A42B-4EFC-A149-FEDA8FA1FA9D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D7B15D-5942-4B18-B7E5-70A2B6C1BCEA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9FEA99-3E9F-41A4-B3F5-3A215266BCAE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613BA9-8BD4-4CD2-B228-95445C2643C0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1DFA08-4E21-4577-93CD-CDDB0473C2A1}" type="datetimeFigureOut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2E3A3E-F868-4F55-807C-6A5DB586AA50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78D6F-72D3-44F3-B51E-376B2182C147}" type="datetimeFigureOut">
              <a:rPr lang="he-IL"/>
              <a:pPr>
                <a:defRPr/>
              </a:pPr>
              <a:t>כ'/אלול/תשע"ט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ADB486-C164-4E10-8049-73BB69C53CE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youtube.com/watch?v=Qt3oi7jyCZE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youtube.com/watch?v=ILb3oS-6NtQ" TargetMode="External"/><Relationship Id="rId5" Type="http://schemas.openxmlformats.org/officeDocument/2006/relationships/hyperlink" Target="https://www.youtube.com/watch?v=gQdrkoLHAHA" TargetMode="External"/><Relationship Id="rId4" Type="http://schemas.openxmlformats.org/officeDocument/2006/relationships/hyperlink" Target="https://www.youtube.com/watch?v=QXbpxHeeBA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84318" y="600501"/>
            <a:ext cx="10515600" cy="593376"/>
          </a:xfrm>
        </p:spPr>
        <p:txBody>
          <a:bodyPr/>
          <a:lstStyle/>
          <a:p>
            <a:r>
              <a:rPr lang="en-US" sz="2400" b="1" dirty="0"/>
              <a:t>One Integrated Solution for Control &amp; Automation:</a:t>
            </a:r>
            <a:endParaRPr lang="he-IL" altLang="he-IL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868" y="1275991"/>
            <a:ext cx="10515600" cy="57229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4400" b="1" dirty="0">
                <a:solidFill>
                  <a:srgbClr val="E20000"/>
                </a:solidFill>
              </a:rPr>
              <a:t>AC Servo: Drives &amp; Motors</a:t>
            </a:r>
            <a:endParaRPr lang="he-IL" sz="4400" b="1" dirty="0">
              <a:solidFill>
                <a:srgbClr val="E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8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06" y="1930400"/>
            <a:ext cx="40989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20" y="2404426"/>
            <a:ext cx="3871913" cy="2589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5214938" y="3482470"/>
            <a:ext cx="400050" cy="519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530" y="2533574"/>
            <a:ext cx="6190695" cy="23309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747827" y="1739900"/>
            <a:ext cx="6029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Unitronics - Mechanical Properties Tool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0652" y="1727200"/>
            <a:ext cx="4354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Competitors- Mechanical Calculations</a:t>
            </a:r>
            <a:endParaRPr lang="he-IL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" y="401638"/>
            <a:ext cx="12192000" cy="1325562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Unitronics?</a:t>
            </a:r>
            <a:endParaRPr lang="he-I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9" name="Group 13"/>
          <p:cNvGrpSpPr>
            <a:grpSpLocks/>
          </p:cNvGrpSpPr>
          <p:nvPr/>
        </p:nvGrpSpPr>
        <p:grpSpPr bwMode="auto">
          <a:xfrm>
            <a:off x="2158049" y="1828120"/>
            <a:ext cx="4125912" cy="4295775"/>
            <a:chOff x="-3025942" y="1291809"/>
            <a:chExt cx="4736091" cy="4931609"/>
          </a:xfrm>
        </p:grpSpPr>
        <p:pic>
          <p:nvPicPr>
            <p:cNvPr id="55300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44" b="8868"/>
            <a:stretch>
              <a:fillRect/>
            </a:stretch>
          </p:blipFill>
          <p:spPr bwMode="auto">
            <a:xfrm>
              <a:off x="-3025942" y="1291809"/>
              <a:ext cx="3593431" cy="31248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301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64" r="50089" b="9045"/>
            <a:stretch>
              <a:fillRect/>
            </a:stretch>
          </p:blipFill>
          <p:spPr bwMode="auto">
            <a:xfrm>
              <a:off x="-3025942" y="4416677"/>
              <a:ext cx="3593431" cy="180674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ight Arrow 12"/>
            <p:cNvSpPr/>
            <p:nvPr/>
          </p:nvSpPr>
          <p:spPr>
            <a:xfrm>
              <a:off x="1309249" y="3363959"/>
              <a:ext cx="400900" cy="517582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sp>
        <p:nvSpPr>
          <p:cNvPr id="5" name="Rectangle 4"/>
          <p:cNvSpPr/>
          <p:nvPr/>
        </p:nvSpPr>
        <p:spPr>
          <a:xfrm>
            <a:off x="1414300" y="1366455"/>
            <a:ext cx="9390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Drag &amp; Drop function blocks - Reduce development time and complexity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155" y="2429525"/>
            <a:ext cx="2616911" cy="27700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841609" y="5167719"/>
            <a:ext cx="2405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600" b="1" dirty="0"/>
              <a:t>             </a:t>
            </a:r>
            <a:r>
              <a:rPr lang="en-US" sz="1600" b="1" dirty="0" err="1"/>
              <a:t>PLCopen</a:t>
            </a:r>
            <a:r>
              <a:rPr lang="en-US" sz="1600" dirty="0"/>
              <a:t> Based FBs</a:t>
            </a:r>
            <a:endParaRPr lang="he-IL" sz="16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" y="401638"/>
            <a:ext cx="12192000" cy="1325562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Unitronics?</a:t>
            </a:r>
            <a:endParaRPr lang="he-I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552" y="2336193"/>
            <a:ext cx="5266101" cy="307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079" y="2356013"/>
            <a:ext cx="5200018" cy="3101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654" y="2364103"/>
            <a:ext cx="5188409" cy="3122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5133" y="2352568"/>
            <a:ext cx="5200018" cy="3161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1654" y="2350994"/>
            <a:ext cx="5166977" cy="3131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3877759" y="1688897"/>
            <a:ext cx="4294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Unitronics - Default HMI Control</a:t>
            </a:r>
            <a:endParaRPr lang="he-IL" sz="240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" y="401638"/>
            <a:ext cx="12192000" cy="1325562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Unitronics?</a:t>
            </a:r>
            <a:endParaRPr lang="he-I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9629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endParaRPr lang="he-I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649674" y="1690688"/>
            <a:ext cx="8892654" cy="4257266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he-IL" sz="2400" dirty="0"/>
              <a:t>Simplifies implementation of motion applications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he-IL" sz="2400" dirty="0"/>
              <a:t>One unified software environment (Unilogic / Visilogic)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he-IL" sz="2400" dirty="0"/>
              <a:t>Minimizes complexity, reduces development time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Easy programming via Drag &amp; Drop FBs (</a:t>
            </a:r>
            <a:r>
              <a:rPr lang="en-US" sz="2400" dirty="0" err="1"/>
              <a:t>PLCopen</a:t>
            </a:r>
            <a:r>
              <a:rPr lang="en-US" sz="2400" dirty="0"/>
              <a:t> based)</a:t>
            </a:r>
          </a:p>
          <a:p>
            <a:pPr marL="0" indent="0">
              <a:buClr>
                <a:srgbClr val="FF0000"/>
              </a:buClr>
              <a:buNone/>
            </a:pPr>
            <a:endParaRPr lang="en-US" altLang="he-IL" sz="2400" dirty="0"/>
          </a:p>
          <a:p>
            <a:endParaRPr lang="he-IL" altLang="he-IL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Primarily Machine Builders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Machine types</a:t>
            </a:r>
            <a:r>
              <a:rPr lang="en-US" sz="2000" b="1" dirty="0"/>
              <a:t>: </a:t>
            </a:r>
          </a:p>
          <a:p>
            <a:pPr lvl="2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Up to 8 Axes </a:t>
            </a:r>
          </a:p>
          <a:p>
            <a:pPr lvl="2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No interpolation required</a:t>
            </a:r>
          </a:p>
          <a:p>
            <a:pPr lvl="2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Response time – PLC standard –(5 msec typical response time)</a:t>
            </a:r>
          </a:p>
          <a:p>
            <a:pPr lvl="2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No STO (available in future)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1858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</a:p>
        </p:txBody>
      </p:sp>
      <p:sp>
        <p:nvSpPr>
          <p:cNvPr id="63491" name="Text Placeholder 3"/>
          <p:cNvSpPr>
            <a:spLocks noGrp="1"/>
          </p:cNvSpPr>
          <p:nvPr>
            <p:ph type="body" idx="1"/>
          </p:nvPr>
        </p:nvSpPr>
        <p:spPr>
          <a:xfrm>
            <a:off x="994318" y="1845343"/>
            <a:ext cx="2166892" cy="421752"/>
          </a:xfrm>
        </p:spPr>
        <p:txBody>
          <a:bodyPr/>
          <a:lstStyle/>
          <a:p>
            <a:pPr eaLnBrk="1" hangingPunct="1"/>
            <a:r>
              <a:rPr lang="en-US" altLang="he-IL" dirty="0"/>
              <a:t>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94318" y="2292350"/>
            <a:ext cx="2436858" cy="3240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Packaging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Pick &amp; place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Material handling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Conveyors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Clamping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Dosing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Capping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32200" y="2241550"/>
            <a:ext cx="5835650" cy="3684588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he-IL" sz="2000" dirty="0"/>
              <a:t>CNC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he-IL" sz="2000" dirty="0"/>
              <a:t>Robotics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529" y="1393664"/>
            <a:ext cx="5854719" cy="413877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32200" y="1820090"/>
            <a:ext cx="2916646" cy="472259"/>
          </a:xfrm>
        </p:spPr>
        <p:txBody>
          <a:bodyPr/>
          <a:lstStyle/>
          <a:p>
            <a:pPr eaLnBrk="1" hangingPunct="1"/>
            <a:r>
              <a:rPr lang="en-US" altLang="he-IL" dirty="0"/>
              <a:t>Not Currently Targeting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Applications</a:t>
            </a:r>
            <a:endParaRPr lang="he-I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he-IL" b="1"/>
              <a:t>Filling\Dosing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he-IL" b="1"/>
              <a:t>Pick &amp; Place 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he-IL" b="1"/>
              <a:t>Indexer + Capping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he-IL" b="1"/>
              <a:t>Assembly line + inspection </a:t>
            </a:r>
          </a:p>
        </p:txBody>
      </p:sp>
      <p:pic>
        <p:nvPicPr>
          <p:cNvPr id="53252" name="Picture 1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1687513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3">
            <a:hlinkClick r:id="rId4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2265363"/>
            <a:ext cx="577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14">
            <a:hlinkClick r:id="rId5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2844800"/>
            <a:ext cx="577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15">
            <a:hlinkClick r:id="rId6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3424238"/>
            <a:ext cx="577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53611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10" y="1447179"/>
            <a:ext cx="4575643" cy="529198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6746217" y="2093141"/>
            <a:ext cx="4381223" cy="318425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One Unified Software Platform</a:t>
            </a:r>
          </a:p>
          <a:p>
            <a:pPr eaLnBrk="1" fontAlgn="auto" hangingPunct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Automatic Communication</a:t>
            </a:r>
          </a:p>
          <a:p>
            <a:pPr eaLnBrk="1" fontAlgn="auto" hangingPunct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Minimize Complexity</a:t>
            </a:r>
          </a:p>
          <a:p>
            <a:pPr eaLnBrk="1" fontAlgn="auto" hangingPunct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Embedded Diagnostic Tools</a:t>
            </a:r>
          </a:p>
          <a:p>
            <a:pPr eaLnBrk="1" fontAlgn="auto" hangingPunct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Motion Control Programming</a:t>
            </a:r>
          </a:p>
          <a:p>
            <a:pPr eaLnBrk="1" fontAlgn="auto" hangingPunct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Wide Range of Servos</a:t>
            </a:r>
            <a:endParaRPr lang="en-US" sz="2400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604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Unitronics Servo Features</a:t>
            </a:r>
            <a:endParaRPr lang="he-IL" altLang="he-I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497177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604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Unitronics Servo Products Benefits</a:t>
            </a:r>
            <a:endParaRPr lang="he-IL" altLang="he-I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601788"/>
            <a:ext cx="10515600" cy="4351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One Integrated Solution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dirty="0"/>
              <a:t>PLC + HMI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dirty="0"/>
              <a:t>Servo + accessories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dirty="0"/>
              <a:t>IOs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dirty="0"/>
              <a:t>VFDs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Single development environment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Brings an innovative approach to motion control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Reduced Total Cost of Ownership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e-IL" b="1" dirty="0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8318" y="2420471"/>
            <a:ext cx="58225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2834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Expanding Our Product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Unitronics continues to innovate and expand our product range to provide</a:t>
            </a:r>
          </a:p>
          <a:p>
            <a:pPr marL="0" indent="0">
              <a:buNone/>
            </a:pPr>
            <a:br>
              <a:rPr lang="en-US" sz="3200" dirty="0"/>
            </a:br>
            <a:r>
              <a:rPr lang="en-US" dirty="0"/>
              <a:t> “One Integrated Solution for Control &amp; Automation” </a:t>
            </a:r>
            <a:br>
              <a:rPr lang="en-US" sz="3200" dirty="0"/>
            </a:br>
            <a:br>
              <a:rPr lang="en-US" sz="3200" dirty="0"/>
            </a:br>
            <a:r>
              <a:rPr lang="en-US" sz="2400" dirty="0"/>
              <a:t>These already include:</a:t>
            </a:r>
          </a:p>
          <a:p>
            <a:pPr lvl="1"/>
            <a:r>
              <a:rPr lang="en-US" dirty="0"/>
              <a:t>A Complete Range of PLC+HMI</a:t>
            </a:r>
          </a:p>
          <a:p>
            <a:pPr lvl="1"/>
            <a:r>
              <a:rPr lang="en-US" dirty="0"/>
              <a:t>Stand alone PLCs</a:t>
            </a:r>
          </a:p>
          <a:p>
            <a:pPr lvl="1"/>
            <a:r>
              <a:rPr lang="en-US" dirty="0"/>
              <a:t>Full Range of VFDs</a:t>
            </a:r>
          </a:p>
          <a:p>
            <a:pPr lvl="1"/>
            <a:r>
              <a:rPr lang="en-US" dirty="0"/>
              <a:t>All-In-One Programming Software</a:t>
            </a:r>
          </a:p>
          <a:p>
            <a:pPr lvl="1"/>
            <a:r>
              <a:rPr lang="en-US" dirty="0"/>
              <a:t>Total Solution for Industry 4.0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4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1785" y="5207616"/>
            <a:ext cx="3946711" cy="1367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8897" y="4130352"/>
            <a:ext cx="4445666" cy="246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18435" name="Picture 3" descr="\\storage2\Documentation\Finished Documents\Distributor's Kit\Pictures\Vision photos\V350\16 bit screen\V350-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03" y="3305798"/>
            <a:ext cx="420210" cy="50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le 1"/>
          <p:cNvSpPr txBox="1">
            <a:spLocks/>
          </p:cNvSpPr>
          <p:nvPr/>
        </p:nvSpPr>
        <p:spPr bwMode="auto">
          <a:xfrm>
            <a:off x="1882775" y="347663"/>
            <a:ext cx="68072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Products Time Line</a:t>
            </a:r>
          </a:p>
        </p:txBody>
      </p:sp>
      <p:sp>
        <p:nvSpPr>
          <p:cNvPr id="18437" name="AutoShape 8" descr="http://unitronicsplc.com/wp-content/uploads/2015/12/Samba_7_1500x1401_fron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he-IL" altLang="he-IL" sz="1800"/>
          </a:p>
        </p:txBody>
      </p:sp>
      <p:sp>
        <p:nvSpPr>
          <p:cNvPr id="18438" name="AutoShape 35" descr="http://unitronicsplc.com/wp-content/uploads/2016/06/unistream_15.6-1500x1401.p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he-IL" altLang="he-IL" sz="1800"/>
          </a:p>
        </p:txBody>
      </p:sp>
      <p:sp>
        <p:nvSpPr>
          <p:cNvPr id="2" name="Pentagon 1"/>
          <p:cNvSpPr/>
          <p:nvPr/>
        </p:nvSpPr>
        <p:spPr>
          <a:xfrm>
            <a:off x="1403999" y="1414873"/>
            <a:ext cx="9154464" cy="4914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88900" dist="127000" dir="5400000" algn="ctr" rotWithShape="0">
              <a:schemeClr val="tx1">
                <a:lumMod val="95000"/>
                <a:lumOff val="5000"/>
                <a:alpha val="6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he-IL"/>
          </a:p>
        </p:txBody>
      </p:sp>
      <p:sp>
        <p:nvSpPr>
          <p:cNvPr id="6" name="Chevron 5"/>
          <p:cNvSpPr/>
          <p:nvPr/>
        </p:nvSpPr>
        <p:spPr>
          <a:xfrm>
            <a:off x="1978930" y="1334585"/>
            <a:ext cx="661084" cy="679654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63500" dist="50800" dir="5400000" algn="ctr" rotWithShape="0">
              <a:schemeClr val="tx1">
                <a:alpha val="9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he-IL">
              <a:solidFill>
                <a:srgbClr val="FF0000"/>
              </a:solidFill>
            </a:endParaRPr>
          </a:p>
        </p:txBody>
      </p:sp>
      <p:sp>
        <p:nvSpPr>
          <p:cNvPr id="18441" name="TextBox 6"/>
          <p:cNvSpPr txBox="1">
            <a:spLocks noChangeArrowheads="1"/>
          </p:cNvSpPr>
          <p:nvPr/>
        </p:nvSpPr>
        <p:spPr bwMode="auto">
          <a:xfrm>
            <a:off x="1539688" y="1479176"/>
            <a:ext cx="849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he-IL" sz="1800" b="1">
                <a:solidFill>
                  <a:schemeClr val="bg1"/>
                </a:solidFill>
                <a:latin typeface="Calibri" panose="020F0502020204030204" pitchFamily="34" charset="0"/>
                <a:cs typeface="Aharoni" pitchFamily="2" charset="-79"/>
              </a:rPr>
              <a:t>1989</a:t>
            </a:r>
            <a:endParaRPr lang="he-IL" altLang="he-IL" sz="2000" b="1">
              <a:solidFill>
                <a:schemeClr val="bg1"/>
              </a:solidFill>
              <a:latin typeface="Calibri" panose="020F0502020204030204" pitchFamily="34" charset="0"/>
              <a:cs typeface="Aharoni" pitchFamily="2" charset="-79"/>
            </a:endParaRPr>
          </a:p>
        </p:txBody>
      </p:sp>
      <p:sp>
        <p:nvSpPr>
          <p:cNvPr id="47" name="Chevron 46"/>
          <p:cNvSpPr/>
          <p:nvPr/>
        </p:nvSpPr>
        <p:spPr>
          <a:xfrm>
            <a:off x="2985405" y="1334585"/>
            <a:ext cx="661084" cy="679654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63500" dist="50800" dir="5400000" algn="ctr" rotWithShape="0">
              <a:schemeClr val="tx1">
                <a:alpha val="9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he-IL">
              <a:solidFill>
                <a:srgbClr val="FF0000"/>
              </a:solidFill>
            </a:endParaRPr>
          </a:p>
        </p:txBody>
      </p:sp>
      <p:sp>
        <p:nvSpPr>
          <p:cNvPr id="18443" name="TextBox 47"/>
          <p:cNvSpPr txBox="1">
            <a:spLocks noChangeArrowheads="1"/>
          </p:cNvSpPr>
          <p:nvPr/>
        </p:nvSpPr>
        <p:spPr bwMode="auto">
          <a:xfrm>
            <a:off x="2547750" y="1479176"/>
            <a:ext cx="84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he-IL" sz="1800" b="1">
                <a:solidFill>
                  <a:schemeClr val="bg1"/>
                </a:solidFill>
                <a:latin typeface="Calibri" panose="020F0502020204030204" pitchFamily="34" charset="0"/>
                <a:cs typeface="Aharoni" pitchFamily="2" charset="-79"/>
              </a:rPr>
              <a:t>2000</a:t>
            </a:r>
            <a:endParaRPr lang="he-IL" altLang="he-IL" sz="1800" b="1">
              <a:solidFill>
                <a:schemeClr val="bg1"/>
              </a:solidFill>
              <a:latin typeface="Calibri" panose="020F0502020204030204" pitchFamily="34" charset="0"/>
              <a:cs typeface="Aharoni" pitchFamily="2" charset="-79"/>
            </a:endParaRPr>
          </a:p>
        </p:txBody>
      </p:sp>
      <p:sp>
        <p:nvSpPr>
          <p:cNvPr id="49" name="Chevron 48"/>
          <p:cNvSpPr/>
          <p:nvPr/>
        </p:nvSpPr>
        <p:spPr>
          <a:xfrm>
            <a:off x="3995055" y="1334585"/>
            <a:ext cx="661084" cy="679654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63500" dist="50800" dir="5400000" algn="ctr" rotWithShape="0">
              <a:schemeClr val="tx1">
                <a:alpha val="9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he-IL">
              <a:solidFill>
                <a:srgbClr val="FF0000"/>
              </a:solidFill>
            </a:endParaRPr>
          </a:p>
        </p:txBody>
      </p:sp>
      <p:sp>
        <p:nvSpPr>
          <p:cNvPr id="18445" name="TextBox 49"/>
          <p:cNvSpPr txBox="1">
            <a:spLocks noChangeArrowheads="1"/>
          </p:cNvSpPr>
          <p:nvPr/>
        </p:nvSpPr>
        <p:spPr bwMode="auto">
          <a:xfrm>
            <a:off x="3557504" y="1479176"/>
            <a:ext cx="774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he-IL" sz="1800" b="1">
                <a:solidFill>
                  <a:schemeClr val="bg1"/>
                </a:solidFill>
                <a:latin typeface="Calibri" panose="020F0502020204030204" pitchFamily="34" charset="0"/>
                <a:cs typeface="Aharoni" pitchFamily="2" charset="-79"/>
              </a:rPr>
              <a:t>2002</a:t>
            </a:r>
            <a:endParaRPr lang="he-IL" altLang="he-IL" sz="1800" b="1">
              <a:solidFill>
                <a:schemeClr val="bg1"/>
              </a:solidFill>
              <a:latin typeface="Calibri" panose="020F0502020204030204" pitchFamily="34" charset="0"/>
              <a:cs typeface="Aharoni" pitchFamily="2" charset="-79"/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6011180" y="1334585"/>
            <a:ext cx="661084" cy="679654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63500" dist="50800" dir="5400000" algn="ctr" rotWithShape="0">
              <a:schemeClr val="tx1">
                <a:alpha val="9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he-IL">
              <a:solidFill>
                <a:srgbClr val="FF0000"/>
              </a:solidFill>
            </a:endParaRPr>
          </a:p>
        </p:txBody>
      </p:sp>
      <p:sp>
        <p:nvSpPr>
          <p:cNvPr id="18447" name="TextBox 51"/>
          <p:cNvSpPr txBox="1">
            <a:spLocks noChangeArrowheads="1"/>
          </p:cNvSpPr>
          <p:nvPr/>
        </p:nvSpPr>
        <p:spPr bwMode="auto">
          <a:xfrm>
            <a:off x="5500538" y="1479176"/>
            <a:ext cx="847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he-IL" sz="1800" b="1">
                <a:solidFill>
                  <a:schemeClr val="bg1"/>
                </a:solidFill>
                <a:latin typeface="Calibri" panose="020F0502020204030204" pitchFamily="34" charset="0"/>
                <a:cs typeface="Aharoni" pitchFamily="2" charset="-79"/>
              </a:rPr>
              <a:t>2006</a:t>
            </a:r>
            <a:endParaRPr lang="he-IL" altLang="he-IL" sz="1800" b="1">
              <a:solidFill>
                <a:schemeClr val="bg1"/>
              </a:solidFill>
              <a:latin typeface="Calibri" panose="020F0502020204030204" pitchFamily="34" charset="0"/>
              <a:cs typeface="Aharoni" pitchFamily="2" charset="-79"/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7019241" y="1334585"/>
            <a:ext cx="661083" cy="679654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63500" dist="50800" dir="5400000" algn="ctr" rotWithShape="0">
              <a:schemeClr val="tx1">
                <a:alpha val="9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he-IL">
              <a:solidFill>
                <a:srgbClr val="FF0000"/>
              </a:solidFill>
            </a:endParaRPr>
          </a:p>
        </p:txBody>
      </p:sp>
      <p:sp>
        <p:nvSpPr>
          <p:cNvPr id="18449" name="TextBox 53"/>
          <p:cNvSpPr txBox="1">
            <a:spLocks noChangeArrowheads="1"/>
          </p:cNvSpPr>
          <p:nvPr/>
        </p:nvSpPr>
        <p:spPr bwMode="auto">
          <a:xfrm>
            <a:off x="6581625" y="1479176"/>
            <a:ext cx="847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he-IL" sz="1800" b="1">
                <a:solidFill>
                  <a:schemeClr val="bg1"/>
                </a:solidFill>
                <a:latin typeface="Calibri" panose="020F0502020204030204" pitchFamily="34" charset="0"/>
                <a:cs typeface="Aharoni" pitchFamily="2" charset="-79"/>
              </a:rPr>
              <a:t>2011</a:t>
            </a:r>
            <a:endParaRPr lang="he-IL" altLang="he-IL" sz="2000" b="1">
              <a:solidFill>
                <a:schemeClr val="bg1"/>
              </a:solidFill>
              <a:latin typeface="Calibri" panose="020F0502020204030204" pitchFamily="34" charset="0"/>
              <a:cs typeface="Aharoni" pitchFamily="2" charset="-79"/>
            </a:endParaRPr>
          </a:p>
        </p:txBody>
      </p:sp>
      <p:sp>
        <p:nvSpPr>
          <p:cNvPr id="55" name="Chevron 54"/>
          <p:cNvSpPr/>
          <p:nvPr/>
        </p:nvSpPr>
        <p:spPr>
          <a:xfrm>
            <a:off x="8025716" y="1334585"/>
            <a:ext cx="661083" cy="679654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63500" dist="50800" dir="5400000" algn="ctr" rotWithShape="0">
              <a:schemeClr val="tx1">
                <a:alpha val="9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he-IL">
              <a:solidFill>
                <a:srgbClr val="FF0000"/>
              </a:solidFill>
            </a:endParaRPr>
          </a:p>
        </p:txBody>
      </p:sp>
      <p:sp>
        <p:nvSpPr>
          <p:cNvPr id="18451" name="TextBox 55"/>
          <p:cNvSpPr txBox="1">
            <a:spLocks noChangeArrowheads="1"/>
          </p:cNvSpPr>
          <p:nvPr/>
        </p:nvSpPr>
        <p:spPr bwMode="auto">
          <a:xfrm>
            <a:off x="7589688" y="1479176"/>
            <a:ext cx="847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he-IL" sz="1800" b="1">
                <a:solidFill>
                  <a:schemeClr val="bg1"/>
                </a:solidFill>
                <a:latin typeface="Calibri" panose="020F0502020204030204" pitchFamily="34" charset="0"/>
                <a:cs typeface="Aharoni" pitchFamily="2" charset="-79"/>
              </a:rPr>
              <a:t>2013</a:t>
            </a:r>
            <a:endParaRPr lang="he-IL" altLang="he-IL" sz="1800" b="1">
              <a:solidFill>
                <a:schemeClr val="bg1"/>
              </a:solidFill>
              <a:latin typeface="Calibri" panose="020F0502020204030204" pitchFamily="34" charset="0"/>
              <a:cs typeface="Aharoni" pitchFamily="2" charset="-79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1847850" y="2136696"/>
            <a:ext cx="0" cy="46809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hevron 39"/>
          <p:cNvSpPr/>
          <p:nvPr/>
        </p:nvSpPr>
        <p:spPr>
          <a:xfrm>
            <a:off x="9035366" y="1334585"/>
            <a:ext cx="661083" cy="679654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63500" dist="50800" dir="5400000" algn="ctr" rotWithShape="0">
              <a:schemeClr val="tx1">
                <a:alpha val="9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he-IL">
              <a:solidFill>
                <a:srgbClr val="FF0000"/>
              </a:solidFill>
            </a:endParaRPr>
          </a:p>
        </p:txBody>
      </p:sp>
      <p:sp>
        <p:nvSpPr>
          <p:cNvPr id="18454" name="TextBox 55"/>
          <p:cNvSpPr txBox="1">
            <a:spLocks noChangeArrowheads="1"/>
          </p:cNvSpPr>
          <p:nvPr/>
        </p:nvSpPr>
        <p:spPr bwMode="auto">
          <a:xfrm>
            <a:off x="8561238" y="1480766"/>
            <a:ext cx="847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he-IL" sz="1800" b="1">
                <a:solidFill>
                  <a:schemeClr val="bg1"/>
                </a:solidFill>
                <a:latin typeface="Calibri" panose="020F0502020204030204" pitchFamily="34" charset="0"/>
                <a:cs typeface="Aharoni" pitchFamily="2" charset="-79"/>
              </a:rPr>
              <a:t>2014</a:t>
            </a:r>
            <a:endParaRPr lang="he-IL" altLang="he-IL" sz="1800" b="1">
              <a:solidFill>
                <a:schemeClr val="bg1"/>
              </a:solidFill>
              <a:latin typeface="Calibri" panose="020F0502020204030204" pitchFamily="34" charset="0"/>
              <a:cs typeface="Aharoni" pitchFamily="2" charset="-79"/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9968816" y="1334585"/>
            <a:ext cx="661083" cy="679654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63500" dist="50800" dir="5400000" algn="ctr" rotWithShape="0">
              <a:schemeClr val="tx1">
                <a:alpha val="9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he-IL">
              <a:solidFill>
                <a:srgbClr val="FF0000"/>
              </a:solidFill>
            </a:endParaRPr>
          </a:p>
        </p:txBody>
      </p:sp>
      <p:sp>
        <p:nvSpPr>
          <p:cNvPr id="18456" name="TextBox 55"/>
          <p:cNvSpPr txBox="1">
            <a:spLocks noChangeArrowheads="1"/>
          </p:cNvSpPr>
          <p:nvPr/>
        </p:nvSpPr>
        <p:spPr bwMode="auto">
          <a:xfrm>
            <a:off x="9532788" y="1480766"/>
            <a:ext cx="847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he-IL" sz="1800" b="1" dirty="0">
                <a:solidFill>
                  <a:schemeClr val="bg1"/>
                </a:solidFill>
                <a:latin typeface="Calibri" panose="020F0502020204030204" pitchFamily="34" charset="0"/>
                <a:cs typeface="Aharoni" pitchFamily="2" charset="-79"/>
              </a:rPr>
              <a:t>2017</a:t>
            </a:r>
            <a:endParaRPr lang="he-IL" altLang="he-IL" sz="1800" b="1" dirty="0">
              <a:solidFill>
                <a:schemeClr val="bg1"/>
              </a:solidFill>
              <a:latin typeface="Calibri" panose="020F0502020204030204" pitchFamily="34" charset="0"/>
              <a:cs typeface="Aharoni" pitchFamily="2" charset="-79"/>
            </a:endParaRPr>
          </a:p>
        </p:txBody>
      </p:sp>
      <p:pic>
        <p:nvPicPr>
          <p:cNvPr id="18457" name="Picture 47" descr="P3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826" b="4453"/>
          <a:stretch>
            <a:fillRect/>
          </a:stretch>
        </p:blipFill>
        <p:spPr bwMode="auto">
          <a:xfrm>
            <a:off x="1566804" y="3313427"/>
            <a:ext cx="798572" cy="61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25" descr="m90_ne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B"/>
              </a:clrFrom>
              <a:clrTo>
                <a:srgbClr val="FA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88" y="3314104"/>
            <a:ext cx="678263" cy="64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37" y="3332869"/>
            <a:ext cx="653852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44" y="3357382"/>
            <a:ext cx="683494" cy="60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35" y="3527633"/>
            <a:ext cx="592827" cy="54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62" name="Group 5"/>
          <p:cNvGrpSpPr>
            <a:grpSpLocks/>
          </p:cNvGrpSpPr>
          <p:nvPr/>
        </p:nvGrpSpPr>
        <p:grpSpPr bwMode="auto">
          <a:xfrm>
            <a:off x="3409145" y="3364173"/>
            <a:ext cx="526268" cy="629680"/>
            <a:chOff x="6732240" y="-948261"/>
            <a:chExt cx="1032223" cy="992711"/>
          </a:xfrm>
        </p:grpSpPr>
        <p:pic>
          <p:nvPicPr>
            <p:cNvPr id="18515" name="Picture 42" descr="\\storage2\Documentation\Finished Documents\Distributor's Kit\Pictures\Vision photos\V560\V560-Picture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-948261"/>
              <a:ext cx="786497" cy="632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6" name="Picture 18" descr="V570_2 sml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7828" y="-587012"/>
              <a:ext cx="816635" cy="63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63" name="Picture 4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210" y="3327327"/>
            <a:ext cx="714879" cy="67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48" descr="H:\Orientation\גרפיקה\Multi-Touch-Campain-9-NEW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0"/>
          <a:stretch>
            <a:fillRect/>
          </a:stretch>
        </p:blipFill>
        <p:spPr bwMode="auto">
          <a:xfrm>
            <a:off x="9803322" y="3257057"/>
            <a:ext cx="650366" cy="60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53" descr="H:\Orientation\גרפיקה\Unistream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"/>
          <a:stretch>
            <a:fillRect/>
          </a:stretch>
        </p:blipFill>
        <p:spPr bwMode="auto">
          <a:xfrm>
            <a:off x="9416547" y="3459708"/>
            <a:ext cx="714879" cy="55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56" descr="H:\Orientation\גרפיקה\unistream_3_in_angle 2016+shadow sml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21" y="3377732"/>
            <a:ext cx="1093243" cy="62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54116" y="2706456"/>
            <a:ext cx="773159" cy="60635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6427" name="TextBox 4"/>
          <p:cNvSpPr txBox="1">
            <a:spLocks noChangeArrowheads="1"/>
          </p:cNvSpPr>
          <p:nvPr/>
        </p:nvSpPr>
        <p:spPr bwMode="auto">
          <a:xfrm>
            <a:off x="1441938" y="2702596"/>
            <a:ext cx="95995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he-IL" sz="1050" b="1" dirty="0">
                <a:latin typeface="Calibri" panose="020F0502020204030204" pitchFamily="34" charset="0"/>
              </a:rPr>
              <a:t>First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he-IL" sz="1050" b="1" dirty="0">
                <a:latin typeface="Calibri" panose="020F0502020204030204" pitchFamily="34" charset="0"/>
              </a:rPr>
              <a:t> PLC+HMI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he-IL" sz="1050" b="1" dirty="0" err="1">
                <a:latin typeface="Calibri" panose="020F0502020204030204" pitchFamily="34" charset="0"/>
              </a:rPr>
              <a:t>M310</a:t>
            </a:r>
            <a:endParaRPr lang="en-US" altLang="he-IL" sz="1050" b="1" dirty="0">
              <a:latin typeface="Calibri" panose="020F05020202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455854" y="2706456"/>
            <a:ext cx="771535" cy="60635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6429" name="TextBox 65"/>
          <p:cNvSpPr txBox="1">
            <a:spLocks noChangeArrowheads="1"/>
          </p:cNvSpPr>
          <p:nvPr/>
        </p:nvSpPr>
        <p:spPr bwMode="auto">
          <a:xfrm>
            <a:off x="2342012" y="2875166"/>
            <a:ext cx="96157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he-IL" sz="1050" b="1" dirty="0" err="1">
                <a:latin typeface="Calibri" panose="020F0502020204030204" pitchFamily="34" charset="0"/>
              </a:rPr>
              <a:t>M90</a:t>
            </a:r>
            <a:endParaRPr lang="en-US" altLang="he-IL" sz="1050" b="1" dirty="0">
              <a:latin typeface="Calibri" panose="020F050202020403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19429" y="2706614"/>
            <a:ext cx="773159" cy="60302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6431" name="TextBox 68"/>
          <p:cNvSpPr txBox="1">
            <a:spLocks noChangeArrowheads="1"/>
          </p:cNvSpPr>
          <p:nvPr/>
        </p:nvSpPr>
        <p:spPr bwMode="auto">
          <a:xfrm>
            <a:off x="3350956" y="2784030"/>
            <a:ext cx="9225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he-IL" sz="1050" b="1">
                <a:latin typeface="Calibri" panose="020F0502020204030204" pitchFamily="34" charset="0"/>
              </a:rPr>
              <a:t>Vision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he-IL" sz="1050" b="1">
                <a:latin typeface="Calibri" panose="020F0502020204030204" pitchFamily="34" charset="0"/>
              </a:rPr>
              <a:t> Standard </a:t>
            </a:r>
            <a:endParaRPr lang="he-IL" altLang="he-IL" sz="1050"/>
          </a:p>
        </p:txBody>
      </p:sp>
      <p:sp>
        <p:nvSpPr>
          <p:cNvPr id="70" name="Rectangle 69"/>
          <p:cNvSpPr/>
          <p:nvPr/>
        </p:nvSpPr>
        <p:spPr>
          <a:xfrm>
            <a:off x="5299066" y="2706614"/>
            <a:ext cx="771534" cy="60302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6433" name="TextBox 70"/>
          <p:cNvSpPr txBox="1">
            <a:spLocks noChangeArrowheads="1"/>
          </p:cNvSpPr>
          <p:nvPr/>
        </p:nvSpPr>
        <p:spPr bwMode="auto">
          <a:xfrm>
            <a:off x="5220188" y="2702596"/>
            <a:ext cx="95995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he-IL" sz="1050" b="1">
                <a:latin typeface="Calibri" panose="020F0502020204030204" pitchFamily="34" charset="0"/>
              </a:rPr>
              <a:t>Vision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he-IL" sz="1050" b="1">
                <a:latin typeface="Calibri" panose="020F0502020204030204" pitchFamily="34" charset="0"/>
              </a:rPr>
              <a:t> Enhance</a:t>
            </a:r>
            <a:endParaRPr lang="he-IL" altLang="he-IL" sz="1050"/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he-IL" sz="1050" b="1">
              <a:latin typeface="Calibri" panose="020F050202020403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362404" y="2706614"/>
            <a:ext cx="773159" cy="60302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6435" name="TextBox 73"/>
          <p:cNvSpPr txBox="1">
            <a:spLocks noChangeArrowheads="1"/>
          </p:cNvSpPr>
          <p:nvPr/>
        </p:nvSpPr>
        <p:spPr bwMode="auto">
          <a:xfrm>
            <a:off x="4361485" y="2875166"/>
            <a:ext cx="81376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he-IL" sz="1050" b="1">
                <a:latin typeface="Calibri" panose="020F0502020204030204" pitchFamily="34" charset="0"/>
              </a:rPr>
              <a:t>JAZZ 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293380" y="2705909"/>
            <a:ext cx="1028171" cy="6180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6437" name="TextBox 76"/>
          <p:cNvSpPr txBox="1">
            <a:spLocks noChangeArrowheads="1"/>
          </p:cNvSpPr>
          <p:nvPr/>
        </p:nvSpPr>
        <p:spPr bwMode="auto">
          <a:xfrm>
            <a:off x="6215450" y="2785524"/>
            <a:ext cx="11045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he-IL" sz="1050" b="1" dirty="0">
                <a:latin typeface="Calibri" panose="020F0502020204030204" pitchFamily="34" charset="0"/>
              </a:rPr>
              <a:t>First big HMI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he-IL" sz="1050" b="1" dirty="0" err="1">
                <a:latin typeface="Calibri" panose="020F0502020204030204" pitchFamily="34" charset="0"/>
              </a:rPr>
              <a:t>V1040</a:t>
            </a:r>
            <a:r>
              <a:rPr lang="en-US" altLang="he-IL" sz="1050" b="1" dirty="0">
                <a:latin typeface="Calibri" panose="020F0502020204030204" pitchFamily="34" charset="0"/>
              </a:rPr>
              <a:t>, </a:t>
            </a:r>
            <a:r>
              <a:rPr lang="en-US" altLang="he-IL" sz="1050" b="1" dirty="0" err="1">
                <a:latin typeface="Calibri" panose="020F0502020204030204" pitchFamily="34" charset="0"/>
              </a:rPr>
              <a:t>V1210</a:t>
            </a:r>
            <a:endParaRPr lang="en-US" altLang="he-IL" sz="1050" b="1" dirty="0">
              <a:latin typeface="Calibri" panose="020F050202020403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458703" y="2705909"/>
            <a:ext cx="883610" cy="6180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6439" name="TextBox 79"/>
          <p:cNvSpPr txBox="1">
            <a:spLocks noChangeArrowheads="1"/>
          </p:cNvSpPr>
          <p:nvPr/>
        </p:nvSpPr>
        <p:spPr bwMode="auto">
          <a:xfrm>
            <a:off x="7453799" y="2784030"/>
            <a:ext cx="95995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he-IL" sz="1050" b="1">
                <a:latin typeface="Calibri" panose="020F0502020204030204" pitchFamily="34" charset="0"/>
              </a:rPr>
              <a:t>Unistream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he-IL" sz="1050" b="1">
                <a:latin typeface="Calibri" panose="020F0502020204030204" pitchFamily="34" charset="0"/>
              </a:rPr>
              <a:t>launch</a:t>
            </a:r>
          </a:p>
        </p:txBody>
      </p:sp>
      <p:sp>
        <p:nvSpPr>
          <p:cNvPr id="88" name="Rectangle 87"/>
          <p:cNvSpPr/>
          <p:nvPr/>
        </p:nvSpPr>
        <p:spPr>
          <a:xfrm>
            <a:off x="8574079" y="2705909"/>
            <a:ext cx="771535" cy="6180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6441" name="TextBox 88"/>
          <p:cNvSpPr txBox="1">
            <a:spLocks noChangeArrowheads="1"/>
          </p:cNvSpPr>
          <p:nvPr/>
        </p:nvSpPr>
        <p:spPr bwMode="auto">
          <a:xfrm>
            <a:off x="8460237" y="2753867"/>
            <a:ext cx="96157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he-IL" sz="1050" b="1">
                <a:latin typeface="Calibri" panose="020F0502020204030204" pitchFamily="34" charset="0"/>
              </a:rPr>
              <a:t>Samba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he-IL" sz="1050" b="1">
                <a:latin typeface="Calibri" panose="020F0502020204030204" pitchFamily="34" charset="0"/>
              </a:rPr>
              <a:t>launch</a:t>
            </a:r>
          </a:p>
        </p:txBody>
      </p:sp>
      <p:sp>
        <p:nvSpPr>
          <p:cNvPr id="90" name="Rectangle 89"/>
          <p:cNvSpPr/>
          <p:nvPr/>
        </p:nvSpPr>
        <p:spPr>
          <a:xfrm>
            <a:off x="9497128" y="2706614"/>
            <a:ext cx="880362" cy="60302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6443" name="TextBox 90"/>
          <p:cNvSpPr txBox="1">
            <a:spLocks noChangeArrowheads="1"/>
          </p:cNvSpPr>
          <p:nvPr/>
        </p:nvSpPr>
        <p:spPr bwMode="auto">
          <a:xfrm>
            <a:off x="9458774" y="2702596"/>
            <a:ext cx="96157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he-IL" sz="1050" b="1" dirty="0" err="1">
                <a:latin typeface="Calibri" panose="020F0502020204030204" pitchFamily="34" charset="0"/>
              </a:rPr>
              <a:t>UniStream5</a:t>
            </a:r>
            <a:r>
              <a:rPr lang="en-US" altLang="he-IL" sz="1050" b="1" dirty="0">
                <a:latin typeface="Calibri" panose="020F0502020204030204" pitchFamily="34" charset="0"/>
              </a:rPr>
              <a:t> built-in + Multi-Touch</a:t>
            </a:r>
          </a:p>
        </p:txBody>
      </p:sp>
      <p:pic>
        <p:nvPicPr>
          <p:cNvPr id="18485" name="Picture 5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49" y="3335050"/>
            <a:ext cx="760213" cy="53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86" name="Picture 6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608" y="3552094"/>
            <a:ext cx="601544" cy="44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Chevron 91"/>
          <p:cNvSpPr/>
          <p:nvPr/>
        </p:nvSpPr>
        <p:spPr>
          <a:xfrm>
            <a:off x="5003116" y="1334585"/>
            <a:ext cx="661083" cy="679654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63500" dist="50800" dir="5400000" algn="ctr" rotWithShape="0">
              <a:schemeClr val="tx1">
                <a:alpha val="9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he-IL">
              <a:solidFill>
                <a:srgbClr val="FF0000"/>
              </a:solidFill>
            </a:endParaRPr>
          </a:p>
        </p:txBody>
      </p:sp>
      <p:sp>
        <p:nvSpPr>
          <p:cNvPr id="18488" name="TextBox 51"/>
          <p:cNvSpPr txBox="1">
            <a:spLocks noChangeArrowheads="1"/>
          </p:cNvSpPr>
          <p:nvPr/>
        </p:nvSpPr>
        <p:spPr bwMode="auto">
          <a:xfrm>
            <a:off x="4527400" y="1479176"/>
            <a:ext cx="847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he-IL" sz="1800" b="1">
                <a:solidFill>
                  <a:schemeClr val="bg1"/>
                </a:solidFill>
                <a:latin typeface="Calibri" panose="020F0502020204030204" pitchFamily="34" charset="0"/>
                <a:cs typeface="Aharoni" pitchFamily="2" charset="-79"/>
              </a:rPr>
              <a:t>2005</a:t>
            </a:r>
            <a:endParaRPr lang="he-IL" altLang="he-IL" sz="1800" b="1">
              <a:solidFill>
                <a:schemeClr val="bg1"/>
              </a:solidFill>
              <a:latin typeface="Calibri" panose="020F0502020204030204" pitchFamily="34" charset="0"/>
              <a:cs typeface="Aharoni" pitchFamily="2" charset="-79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2819400" y="2136696"/>
            <a:ext cx="0" cy="46809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756025" y="2136696"/>
            <a:ext cx="0" cy="46809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92650" y="2136696"/>
            <a:ext cx="0" cy="46809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556250" y="2136696"/>
            <a:ext cx="0" cy="46809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816725" y="2136696"/>
            <a:ext cx="0" cy="46809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788275" y="2136696"/>
            <a:ext cx="0" cy="46809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869363" y="2136696"/>
            <a:ext cx="0" cy="46809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9840913" y="2136696"/>
            <a:ext cx="0" cy="46809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1611056" y="5301741"/>
            <a:ext cx="922594" cy="54472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95" name="TextBox 65"/>
          <p:cNvSpPr txBox="1">
            <a:spLocks noChangeArrowheads="1"/>
          </p:cNvSpPr>
          <p:nvPr/>
        </p:nvSpPr>
        <p:spPr bwMode="auto">
          <a:xfrm>
            <a:off x="1610174" y="5391353"/>
            <a:ext cx="96157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he-IL" sz="1050" b="1" dirty="0" err="1">
                <a:latin typeface="Calibri" panose="020F0502020204030204" pitchFamily="34" charset="0"/>
              </a:rPr>
              <a:t>UniStream</a:t>
            </a:r>
            <a:r>
              <a:rPr lang="en-US" altLang="he-IL" sz="1050" b="1" dirty="0">
                <a:latin typeface="Calibri" panose="020F0502020204030204" pitchFamily="34" charset="0"/>
              </a:rPr>
              <a:t> 7” Built-in</a:t>
            </a:r>
          </a:p>
        </p:txBody>
      </p:sp>
      <p:cxnSp>
        <p:nvCxnSpPr>
          <p:cNvPr id="96" name="Straight Connector 95"/>
          <p:cNvCxnSpPr/>
          <p:nvPr/>
        </p:nvCxnSpPr>
        <p:spPr>
          <a:xfrm>
            <a:off x="2055630" y="4877853"/>
            <a:ext cx="8121" cy="3764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Pentagon 96"/>
          <p:cNvSpPr/>
          <p:nvPr/>
        </p:nvSpPr>
        <p:spPr>
          <a:xfrm>
            <a:off x="1538263" y="4266944"/>
            <a:ext cx="4137052" cy="43811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88900" dist="127000" dir="5400000" algn="ctr" rotWithShape="0">
              <a:schemeClr val="tx1">
                <a:lumMod val="95000"/>
                <a:lumOff val="5000"/>
                <a:alpha val="6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he-IL"/>
          </a:p>
        </p:txBody>
      </p:sp>
      <p:sp>
        <p:nvSpPr>
          <p:cNvPr id="98" name="Chevron 97"/>
          <p:cNvSpPr/>
          <p:nvPr/>
        </p:nvSpPr>
        <p:spPr>
          <a:xfrm>
            <a:off x="2785380" y="4142873"/>
            <a:ext cx="661084" cy="679654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63500" dist="50800" dir="5400000" algn="ctr" rotWithShape="0">
              <a:schemeClr val="tx1">
                <a:alpha val="9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he-IL">
              <a:solidFill>
                <a:srgbClr val="FF0000"/>
              </a:solidFill>
            </a:endParaRPr>
          </a:p>
        </p:txBody>
      </p:sp>
      <p:sp>
        <p:nvSpPr>
          <p:cNvPr id="18502" name="TextBox 53"/>
          <p:cNvSpPr txBox="1">
            <a:spLocks noChangeArrowheads="1"/>
          </p:cNvSpPr>
          <p:nvPr/>
        </p:nvSpPr>
        <p:spPr bwMode="auto">
          <a:xfrm>
            <a:off x="1969205" y="4298576"/>
            <a:ext cx="753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he-IL" sz="1800" b="1" dirty="0">
                <a:solidFill>
                  <a:schemeClr val="bg1"/>
                </a:solidFill>
                <a:latin typeface="Calibri" panose="020F0502020204030204" pitchFamily="34" charset="0"/>
                <a:cs typeface="Aharoni" pitchFamily="2" charset="-79"/>
              </a:rPr>
              <a:t>2018</a:t>
            </a:r>
            <a:endParaRPr lang="he-IL" altLang="he-IL" sz="2000" b="1" dirty="0">
              <a:solidFill>
                <a:schemeClr val="bg1"/>
              </a:solidFill>
              <a:latin typeface="Calibri" panose="020F0502020204030204" pitchFamily="34" charset="0"/>
              <a:cs typeface="Aharoni" pitchFamily="2" charset="-79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723859" y="5301741"/>
            <a:ext cx="924217" cy="54472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07" name="TextBox 65"/>
          <p:cNvSpPr txBox="1">
            <a:spLocks noChangeArrowheads="1"/>
          </p:cNvSpPr>
          <p:nvPr/>
        </p:nvSpPr>
        <p:spPr bwMode="auto">
          <a:xfrm>
            <a:off x="2686499" y="5400402"/>
            <a:ext cx="96157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he-IL" sz="1050" b="1" dirty="0">
                <a:latin typeface="Calibri" panose="020F0502020204030204" pitchFamily="34" charset="0"/>
              </a:rPr>
              <a:t> VFD Line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3131955" y="4877853"/>
            <a:ext cx="8121" cy="3764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06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0"/>
          <a:stretch>
            <a:fillRect/>
          </a:stretch>
        </p:blipFill>
        <p:spPr bwMode="auto">
          <a:xfrm>
            <a:off x="1583435" y="5805936"/>
            <a:ext cx="878778" cy="70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7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4568"/>
          <a:stretch>
            <a:fillRect/>
          </a:stretch>
        </p:blipFill>
        <p:spPr bwMode="auto">
          <a:xfrm>
            <a:off x="2533081" y="5646512"/>
            <a:ext cx="1194370" cy="8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9" name="TextBox 53"/>
          <p:cNvSpPr txBox="1">
            <a:spLocks noChangeArrowheads="1"/>
          </p:cNvSpPr>
          <p:nvPr/>
        </p:nvSpPr>
        <p:spPr bwMode="auto">
          <a:xfrm>
            <a:off x="3989123" y="4298576"/>
            <a:ext cx="779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he-IL" sz="1800" b="1" dirty="0">
                <a:solidFill>
                  <a:schemeClr val="bg1"/>
                </a:solidFill>
                <a:latin typeface="Calibri" panose="020F0502020204030204" pitchFamily="34" charset="0"/>
                <a:cs typeface="Aharoni" pitchFamily="2" charset="-79"/>
              </a:rPr>
              <a:t>2019</a:t>
            </a:r>
            <a:endParaRPr lang="he-IL" altLang="he-IL" sz="2000" b="1" dirty="0">
              <a:solidFill>
                <a:schemeClr val="bg1"/>
              </a:solidFill>
              <a:latin typeface="Calibri" panose="020F0502020204030204" pitchFamily="34" charset="0"/>
              <a:cs typeface="Aharoni" pitchFamily="2" charset="-79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14484" y="5301741"/>
            <a:ext cx="924217" cy="54472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cxnSp>
        <p:nvCxnSpPr>
          <p:cNvPr id="83" name="Straight Connector 82"/>
          <p:cNvCxnSpPr/>
          <p:nvPr/>
        </p:nvCxnSpPr>
        <p:spPr>
          <a:xfrm>
            <a:off x="4322580" y="4877853"/>
            <a:ext cx="8121" cy="3764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65"/>
          <p:cNvSpPr txBox="1">
            <a:spLocks noChangeArrowheads="1"/>
          </p:cNvSpPr>
          <p:nvPr/>
        </p:nvSpPr>
        <p:spPr bwMode="auto">
          <a:xfrm>
            <a:off x="3952982" y="5375478"/>
            <a:ext cx="83650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he-IL" sz="1050" b="1" dirty="0">
                <a:latin typeface="Calibri" panose="020F0502020204030204" pitchFamily="34" charset="0"/>
              </a:rPr>
              <a:t>UniStream PLC</a:t>
            </a:r>
          </a:p>
        </p:txBody>
      </p:sp>
      <p:pic>
        <p:nvPicPr>
          <p:cNvPr id="18514" name="Picture 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r="11320"/>
          <a:stretch>
            <a:fillRect/>
          </a:stretch>
        </p:blipFill>
        <p:spPr bwMode="auto">
          <a:xfrm>
            <a:off x="3934030" y="5804947"/>
            <a:ext cx="866572" cy="7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486424" y="3905647"/>
            <a:ext cx="5179322" cy="2746254"/>
            <a:chOff x="5890710" y="4576581"/>
            <a:chExt cx="3583681" cy="1946722"/>
          </a:xfrm>
        </p:grpSpPr>
        <p:grpSp>
          <p:nvGrpSpPr>
            <p:cNvPr id="85" name="Group 4"/>
            <p:cNvGrpSpPr>
              <a:grpSpLocks/>
            </p:cNvGrpSpPr>
            <p:nvPr/>
          </p:nvGrpSpPr>
          <p:grpSpPr bwMode="auto">
            <a:xfrm>
              <a:off x="5890710" y="4998986"/>
              <a:ext cx="2030734" cy="1524317"/>
              <a:chOff x="7443957" y="2173450"/>
              <a:chExt cx="3086422" cy="3096057"/>
            </a:xfrm>
          </p:grpSpPr>
          <p:pic>
            <p:nvPicPr>
              <p:cNvPr id="86" name="Picture 5" descr="Screen Clipping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3957" y="2173450"/>
                <a:ext cx="1400370" cy="3096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6" descr="Screen Clipping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95775" y="3106943"/>
                <a:ext cx="1934604" cy="1894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6701331" y="4844723"/>
              <a:ext cx="2773060" cy="763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We are now adding </a:t>
              </a:r>
            </a:p>
            <a:p>
              <a:pPr algn="ctr"/>
              <a:r>
                <a:rPr lang="en-US" sz="2400" b="1" dirty="0"/>
                <a:t>Servo Motion Control </a:t>
              </a:r>
            </a:p>
            <a:p>
              <a:pPr algn="ctr"/>
              <a:r>
                <a:rPr lang="en-US" sz="2000" b="1" dirty="0"/>
                <a:t>products to these capabilities</a:t>
              </a:r>
            </a:p>
          </p:txBody>
        </p:sp>
        <p:pic>
          <p:nvPicPr>
            <p:cNvPr id="18512" name="Picture 10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1598">
              <a:off x="6218096" y="4576581"/>
              <a:ext cx="763588" cy="69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918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Offering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506" y="1461248"/>
            <a:ext cx="8300944" cy="458077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en-US" sz="2400" b="1" dirty="0"/>
              <a:t>A bundle that includes: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en-US" sz="2000" b="1" dirty="0"/>
              <a:t>Drives: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1-Phase </a:t>
            </a:r>
            <a:r>
              <a:rPr lang="en-US" sz="1600" dirty="0"/>
              <a:t>200-230</a:t>
            </a:r>
            <a:r>
              <a:rPr lang="pl-PL" sz="1600" dirty="0"/>
              <a:t>V: 50W - 1kW (0.06 - 1.34HP)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3-Phase </a:t>
            </a:r>
            <a:r>
              <a:rPr lang="en-US" sz="1600" dirty="0"/>
              <a:t>200-230</a:t>
            </a:r>
            <a:r>
              <a:rPr lang="pl-PL" sz="1600" dirty="0"/>
              <a:t>V: 750w - 5kW (1.01- 6.7HP)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3-Phase </a:t>
            </a:r>
            <a:r>
              <a:rPr lang="en-US" sz="1600" dirty="0"/>
              <a:t>380-440</a:t>
            </a:r>
            <a:r>
              <a:rPr lang="pl-PL" sz="1600" dirty="0"/>
              <a:t>V: 1kW - 5kW (1.34 - 6.7HP)</a:t>
            </a:r>
            <a:endParaRPr lang="en-US" sz="1600" dirty="0"/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en-US" sz="2000" b="1" dirty="0"/>
              <a:t>Motors: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Holding Brake – Optional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Built-in Encoder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23bit – Absolute 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20bit – incremental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en-US" sz="2000" b="1" dirty="0"/>
              <a:t>Inventory: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Samples availability for all products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High availability for key products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endParaRPr lang="en-US" sz="2400" b="1" dirty="0"/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endParaRPr lang="en-US" dirty="0"/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6702425" y="2795588"/>
            <a:ext cx="2944813" cy="3219450"/>
            <a:chOff x="7141717" y="1962038"/>
            <a:chExt cx="2627636" cy="3230073"/>
          </a:xfrm>
        </p:grpSpPr>
        <p:pic>
          <p:nvPicPr>
            <p:cNvPr id="64520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1717" y="1962038"/>
              <a:ext cx="1400370" cy="309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1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1877" y="3108500"/>
              <a:ext cx="2127476" cy="2083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ontent Placeholder 13"/>
          <p:cNvSpPr txBox="1">
            <a:spLocks/>
          </p:cNvSpPr>
          <p:nvPr/>
        </p:nvSpPr>
        <p:spPr bwMode="auto">
          <a:xfrm>
            <a:off x="6346825" y="2178050"/>
            <a:ext cx="362108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85800" indent="-228600" algn="l" rtl="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he-IL" sz="1600" dirty="0" err="1">
                <a:solidFill>
                  <a:srgbClr val="000000"/>
                </a:solidFill>
              </a:rPr>
              <a:t>EtherCAT</a:t>
            </a:r>
            <a:endParaRPr lang="en-US" altLang="he-IL" sz="1600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he-IL" sz="1600" dirty="0">
                <a:solidFill>
                  <a:srgbClr val="000000"/>
                </a:solidFill>
              </a:rPr>
              <a:t>STO</a:t>
            </a:r>
          </a:p>
          <a:p>
            <a:pPr eaLnBrk="1" hangingPunct="1"/>
            <a:endParaRPr lang="en-US" altLang="he-IL" dirty="0">
              <a:solidFill>
                <a:srgbClr val="000000"/>
              </a:solidFill>
            </a:endParaRPr>
          </a:p>
        </p:txBody>
      </p:sp>
      <p:sp>
        <p:nvSpPr>
          <p:cNvPr id="9" name="Text Placeholder 12"/>
          <p:cNvSpPr txBox="1">
            <a:spLocks/>
          </p:cNvSpPr>
          <p:nvPr/>
        </p:nvSpPr>
        <p:spPr bwMode="auto">
          <a:xfrm>
            <a:off x="6751638" y="1690688"/>
            <a:ext cx="38877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he-IL" sz="2400" b="1" dirty="0">
                <a:solidFill>
                  <a:srgbClr val="000000"/>
                </a:solidFill>
              </a:rPr>
              <a:t>Available soon:</a:t>
            </a:r>
          </a:p>
        </p:txBody>
      </p:sp>
      <p:pic>
        <p:nvPicPr>
          <p:cNvPr id="6451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2754313"/>
            <a:ext cx="145732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1944688" y="1431925"/>
            <a:ext cx="5273675" cy="48402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/>
              <a:t>	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Accessories:</a:t>
            </a:r>
            <a:r>
              <a:rPr lang="en-US" sz="2400" dirty="0"/>
              <a:t> </a:t>
            </a:r>
            <a:endParaRPr lang="en-US" sz="2400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IO Terminal block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Filters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Breaking resistors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Cables  - 3m, 5m, &amp; 10m</a:t>
            </a:r>
          </a:p>
          <a:p>
            <a:pPr marL="914400" lvl="2" indent="0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en-US" sz="1600" dirty="0"/>
              <a:t>*standard and robotics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553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784225"/>
            <a:ext cx="218281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2466975"/>
            <a:ext cx="18653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AutoShape 2" descr="×ª××× × ×§×©××¨×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e-IL" altLang="he-IL" sz="1800">
              <a:solidFill>
                <a:srgbClr val="000000"/>
              </a:solidFill>
            </a:endParaRPr>
          </a:p>
        </p:txBody>
      </p:sp>
      <p:pic>
        <p:nvPicPr>
          <p:cNvPr id="65542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212">
            <a:off x="6229350" y="3557588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5187950"/>
            <a:ext cx="23685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Offering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63" y="1758131"/>
            <a:ext cx="61722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2"/>
          <p:cNvSpPr txBox="1">
            <a:spLocks/>
          </p:cNvSpPr>
          <p:nvPr/>
        </p:nvSpPr>
        <p:spPr bwMode="auto">
          <a:xfrm>
            <a:off x="129054" y="2605088"/>
            <a:ext cx="3393141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altLang="he-IL" sz="18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Unitronics System Architecture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775" y="1449388"/>
            <a:ext cx="7886700" cy="44783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600" b="1" dirty="0"/>
              <a:t>Multiple tools required: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System design 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Servo configuration &amp; tuning 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Communication (fieldbus) implementation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Logic development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HMI design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600" b="1" dirty="0"/>
              <a:t>Requires motion-related skill sets:  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Mechanical 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Electrical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Communication &amp; Control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System integration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600" b="1" dirty="0"/>
              <a:t>Motion control operation requires many detailed steps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088" y="198438"/>
            <a:ext cx="3363912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Servo Challenges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11737" y="4599296"/>
            <a:ext cx="3580263" cy="225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632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9" y="4429760"/>
            <a:ext cx="3193755" cy="44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5"/>
          <a:stretch/>
        </p:blipFill>
        <p:spPr bwMode="auto">
          <a:xfrm>
            <a:off x="384819" y="3128793"/>
            <a:ext cx="3412118" cy="1085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8" y="2430486"/>
            <a:ext cx="2679039" cy="522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9" y="5127966"/>
            <a:ext cx="2643188" cy="444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4016375" y="3494088"/>
            <a:ext cx="401638" cy="519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7406" y="411285"/>
            <a:ext cx="12192000" cy="1325562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Unitronics?</a:t>
            </a:r>
            <a:endParaRPr lang="he-I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28562" y="1588830"/>
            <a:ext cx="5638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Unitronics - All-in-one Software </a:t>
            </a:r>
            <a:endParaRPr lang="he-IL" sz="3200" dirty="0"/>
          </a:p>
        </p:txBody>
      </p:sp>
      <p:sp>
        <p:nvSpPr>
          <p:cNvPr id="11" name="Rectangle 10"/>
          <p:cNvSpPr/>
          <p:nvPr/>
        </p:nvSpPr>
        <p:spPr>
          <a:xfrm>
            <a:off x="664772" y="1786488"/>
            <a:ext cx="2633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b="1" dirty="0"/>
              <a:t>Competitors require many different tools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5667" y="2241031"/>
            <a:ext cx="6874546" cy="40105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14"/>
          <p:cNvSpPr/>
          <p:nvPr/>
        </p:nvSpPr>
        <p:spPr>
          <a:xfrm>
            <a:off x="6845638" y="3471393"/>
            <a:ext cx="401638" cy="519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848" y="2464555"/>
            <a:ext cx="3145912" cy="25327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45" y="2243418"/>
            <a:ext cx="5601525" cy="34056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46457" y="1720198"/>
            <a:ext cx="4314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Unitronics - Function Blocks</a:t>
            </a:r>
            <a:endParaRPr lang="he-IL" sz="2800" dirty="0"/>
          </a:p>
        </p:txBody>
      </p:sp>
      <p:sp>
        <p:nvSpPr>
          <p:cNvPr id="13" name="Rectangle 12"/>
          <p:cNvSpPr/>
          <p:nvPr/>
        </p:nvSpPr>
        <p:spPr>
          <a:xfrm>
            <a:off x="1344613" y="1816039"/>
            <a:ext cx="4354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Competitors - Communication Integration</a:t>
            </a:r>
            <a:endParaRPr lang="he-IL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" y="401638"/>
            <a:ext cx="12192000" cy="1325562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Unitronics?</a:t>
            </a:r>
            <a:endParaRPr lang="he-I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730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9091</TotalTime>
  <Words>504</Words>
  <Application>Microsoft Office PowerPoint</Application>
  <PresentationFormat>Widescreen</PresentationFormat>
  <Paragraphs>175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1_Office Theme</vt:lpstr>
      <vt:lpstr>Office Theme</vt:lpstr>
      <vt:lpstr>2_Office Theme</vt:lpstr>
      <vt:lpstr>8_Office Theme</vt:lpstr>
      <vt:lpstr>One Integrated Solution for Control &amp; Automation:</vt:lpstr>
      <vt:lpstr>Expanding Our Product Range</vt:lpstr>
      <vt:lpstr>PowerPoint Presentation</vt:lpstr>
      <vt:lpstr>Product Offering</vt:lpstr>
      <vt:lpstr>Product Offering</vt:lpstr>
      <vt:lpstr>Unitronics System Architecture</vt:lpstr>
      <vt:lpstr>Common Servo Challenges</vt:lpstr>
      <vt:lpstr>Why Unitronics?</vt:lpstr>
      <vt:lpstr>Why Unitronics?</vt:lpstr>
      <vt:lpstr>Why Unitronics?</vt:lpstr>
      <vt:lpstr>Why Unitronics?</vt:lpstr>
      <vt:lpstr>Why Unitronics?</vt:lpstr>
      <vt:lpstr>Value</vt:lpstr>
      <vt:lpstr>Target Audience</vt:lpstr>
      <vt:lpstr>Applications</vt:lpstr>
      <vt:lpstr>Common Applications</vt:lpstr>
      <vt:lpstr>Unitronics Servo Features</vt:lpstr>
      <vt:lpstr>Summary Unitronics Servo Products Benefits</vt:lpstr>
      <vt:lpstr>PowerPoint Presentation</vt:lpstr>
    </vt:vector>
  </TitlesOfParts>
  <Company>Unitronics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Shimol</dc:creator>
  <cp:lastModifiedBy>Label</cp:lastModifiedBy>
  <cp:revision>98</cp:revision>
  <dcterms:created xsi:type="dcterms:W3CDTF">2019-03-20T06:28:43Z</dcterms:created>
  <dcterms:modified xsi:type="dcterms:W3CDTF">2019-09-20T14:44:10Z</dcterms:modified>
</cp:coreProperties>
</file>